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59" r:id="rId4"/>
    <p:sldId id="260" r:id="rId5"/>
    <p:sldId id="261" r:id="rId6"/>
    <p:sldId id="290" r:id="rId7"/>
    <p:sldId id="273" r:id="rId8"/>
    <p:sldId id="291" r:id="rId9"/>
    <p:sldId id="292" r:id="rId10"/>
    <p:sldId id="276" r:id="rId11"/>
    <p:sldId id="293" r:id="rId12"/>
    <p:sldId id="294" r:id="rId13"/>
    <p:sldId id="295" r:id="rId14"/>
    <p:sldId id="296" r:id="rId15"/>
    <p:sldId id="299" r:id="rId16"/>
    <p:sldId id="298" r:id="rId17"/>
    <p:sldId id="297" r:id="rId18"/>
    <p:sldId id="300" r:id="rId19"/>
    <p:sldId id="275" r:id="rId20"/>
    <p:sldId id="304" r:id="rId21"/>
    <p:sldId id="280" r:id="rId22"/>
    <p:sldId id="301" r:id="rId23"/>
    <p:sldId id="263" r:id="rId24"/>
    <p:sldId id="283" r:id="rId25"/>
    <p:sldId id="284" r:id="rId26"/>
    <p:sldId id="285" r:id="rId27"/>
    <p:sldId id="286" r:id="rId28"/>
    <p:sldId id="265" r:id="rId29"/>
    <p:sldId id="266" r:id="rId30"/>
    <p:sldId id="267" r:id="rId31"/>
    <p:sldId id="268" r:id="rId32"/>
    <p:sldId id="269" r:id="rId33"/>
    <p:sldId id="270" r:id="rId34"/>
    <p:sldId id="302" r:id="rId35"/>
    <p:sldId id="271" r:id="rId36"/>
    <p:sldId id="272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1FA7E"/>
    <a:srgbClr val="ACF79F"/>
    <a:srgbClr val="79F3BC"/>
    <a:srgbClr val="04543B"/>
    <a:srgbClr val="9FEBC1"/>
    <a:srgbClr val="F38181"/>
    <a:srgbClr val="E6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260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982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31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544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563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912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086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30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26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10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881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EE16-3444-43F2-A27F-A5F9F7F720BF}" type="datetimeFigureOut">
              <a:rPr lang="en-MY" smtClean="0"/>
              <a:t>28/7/2021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A345-ECB8-4D5C-BE11-908D37D1BB0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554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9" name="Rectangle 8"/>
          <p:cNvSpPr/>
          <p:nvPr/>
        </p:nvSpPr>
        <p:spPr>
          <a:xfrm>
            <a:off x="200248" y="2644170"/>
            <a:ext cx="883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oadway" pitchFamily="82" charset="0"/>
              </a:rPr>
              <a:t>Mutiara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oadway" pitchFamily="82" charset="0"/>
              </a:rPr>
              <a:t> Dari Khutbah Haji Wada’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oadway" pitchFamily="82" charset="0"/>
              </a:rPr>
              <a:t>Nabi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oadway" pitchFamily="82" charset="0"/>
              </a:rPr>
              <a:t> SAW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998" y="5791200"/>
            <a:ext cx="763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Zulhijjah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1442H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30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Julai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2021M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3275673" y="4213830"/>
            <a:ext cx="2685398" cy="6438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6000">
                <a:schemeClr val="accent1">
                  <a:tint val="44500"/>
                  <a:satMod val="160000"/>
                  <a:alpha val="63000"/>
                </a:schemeClr>
              </a:gs>
              <a:gs pos="3000">
                <a:srgbClr val="BACCEC">
                  <a:alpha val="51000"/>
                </a:srgbClr>
              </a:gs>
              <a:gs pos="47000">
                <a:schemeClr val="accent1">
                  <a:tint val="23500"/>
                  <a:satMod val="160000"/>
                  <a:alpha val="82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Arial Rounded MT Bold" pitchFamily="34" charset="0"/>
                <a:cs typeface="Arial" pitchFamily="34" charset="0"/>
              </a:rPr>
              <a:t>KHUTBAH </a:t>
            </a:r>
            <a:r>
              <a:rPr lang="en-US" sz="1600" dirty="0">
                <a:latin typeface="Arial Rounded MT Bold" pitchFamily="34" charset="0"/>
                <a:cs typeface="Arial" pitchFamily="34" charset="0"/>
              </a:rPr>
              <a:t>MULTIMEDIA</a:t>
            </a:r>
          </a:p>
          <a:p>
            <a:pPr marL="0" indent="0">
              <a:buNone/>
            </a:pPr>
            <a:r>
              <a:rPr lang="ms-MY" sz="1600" b="1" dirty="0" smtClean="0">
                <a:latin typeface="Arial Rounded MT Bold" pitchFamily="34" charset="0"/>
                <a:cs typeface="Arial" pitchFamily="34" charset="0"/>
              </a:rPr>
              <a:t>           Siri</a:t>
            </a:r>
            <a:r>
              <a:rPr lang="ms-MY" sz="1600" b="1" dirty="0">
                <a:latin typeface="Arial Rounded MT Bold" pitchFamily="34" charset="0"/>
                <a:cs typeface="Arial" pitchFamily="34" charset="0"/>
              </a:rPr>
              <a:t>: </a:t>
            </a:r>
            <a:r>
              <a:rPr lang="ms-MY" sz="1600" b="1" dirty="0" smtClean="0">
                <a:latin typeface="Arial Rounded MT Bold" pitchFamily="34" charset="0"/>
                <a:cs typeface="Arial" pitchFamily="34" charset="0"/>
              </a:rPr>
              <a:t>29 /2021</a:t>
            </a:r>
            <a:endParaRPr lang="en-US" sz="1600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47" y="260648"/>
            <a:ext cx="9334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0248" y="1484784"/>
            <a:ext cx="8836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4400" b="1" dirty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 H</a:t>
            </a:r>
            <a:r>
              <a:rPr lang="en-US" sz="4400" b="1" dirty="0" smtClean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al </a:t>
            </a:r>
            <a:r>
              <a:rPr lang="en-US" sz="4400" b="1" dirty="0" err="1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E</a:t>
            </a:r>
            <a:r>
              <a:rPr lang="en-US" sz="4400" b="1" dirty="0" err="1" smtClean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hwal</a:t>
            </a:r>
            <a:r>
              <a:rPr lang="en-US" sz="4400" b="1" dirty="0" smtClean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4400" b="1" dirty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A</a:t>
            </a:r>
            <a:r>
              <a:rPr lang="en-US" sz="4400" b="1" dirty="0" smtClean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gama </a:t>
            </a:r>
            <a:r>
              <a:rPr lang="en-US" sz="4400" b="1" dirty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T</a:t>
            </a:r>
            <a:r>
              <a:rPr lang="en-US" sz="4400" b="1" dirty="0" smtClean="0">
                <a:ln w="12700">
                  <a:solidFill>
                    <a:srgbClr val="F1FA7E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erengganu</a:t>
            </a:r>
            <a:endParaRPr lang="en-US" sz="4400" b="1" dirty="0">
              <a:ln w="12700">
                <a:solidFill>
                  <a:srgbClr val="F1FA7E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888" y="304800"/>
            <a:ext cx="9153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Sabda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Nabi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SAW yang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bermaksud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: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124" y="1960364"/>
            <a:ext cx="8820472" cy="2554545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Dengarlah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ucapanku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bertemu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selepas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di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wuquf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”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064" y="5601620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MY" sz="3200" i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raditional Arabic" pitchFamily="2" charset="-78"/>
              </a:rPr>
              <a:t>-</a:t>
            </a:r>
            <a:r>
              <a:rPr lang="en-MY" sz="3200" i="1" dirty="0" err="1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raditional Arabic" pitchFamily="2" charset="-78"/>
              </a:rPr>
              <a:t>Hadis</a:t>
            </a:r>
            <a:r>
              <a:rPr lang="en-MY" sz="3200" i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raditional Arabic" pitchFamily="2" charset="-78"/>
              </a:rPr>
              <a:t> </a:t>
            </a:r>
            <a:r>
              <a:rPr lang="en-MY" sz="3200" i="1" dirty="0" err="1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raditional Arabic" pitchFamily="2" charset="-78"/>
              </a:rPr>
              <a:t>riwayat</a:t>
            </a:r>
            <a:r>
              <a:rPr lang="en-MY" sz="3200" i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raditional Arabic" pitchFamily="2" charset="-78"/>
              </a:rPr>
              <a:t> </a:t>
            </a:r>
            <a:r>
              <a:rPr lang="en-MY" sz="3200" i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Traditional Arabic" pitchFamily="2" charset="-78"/>
              </a:rPr>
              <a:t>Muslim-</a:t>
            </a:r>
            <a:endParaRPr lang="ar-EG" sz="3200" i="1" dirty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76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" y="367352"/>
            <a:ext cx="8382000" cy="1690048"/>
          </a:xfrm>
          <a:prstGeom prst="ellipse">
            <a:avLst/>
          </a:prstGeom>
          <a:solidFill>
            <a:srgbClr val="00B0F0">
              <a:alpha val="40000"/>
            </a:srgb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Mutiara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etikan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Wada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'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822" y="2334041"/>
            <a:ext cx="8982236" cy="4247317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Pertama</a:t>
            </a:r>
            <a:r>
              <a:rPr lang="en-MY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“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haram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kesucian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Zulhijjah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sehinggalah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bertemu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bertanyakan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tentang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MY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  <a:p>
            <a:pPr algn="ctr"/>
            <a:endParaRPr lang="en-MY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riwayat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Muslim-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" y="367352"/>
            <a:ext cx="8382000" cy="1690048"/>
          </a:xfrm>
          <a:prstGeom prst="ellipse">
            <a:avLst/>
          </a:prstGeom>
          <a:solidFill>
            <a:srgbClr val="00B0F0">
              <a:alpha val="40000"/>
            </a:srgb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Mutiara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etikan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Wada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'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10570" y="2424752"/>
            <a:ext cx="3762068" cy="37338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Memelihara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nyawa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harta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termasuklah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maruah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merupakan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dharuriyyat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dipelihara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3491552"/>
            <a:ext cx="3886200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ketenangan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keamanan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jaminan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keselamatan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nyawa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harta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maruah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Curved Left Arrow 2"/>
          <p:cNvSpPr/>
          <p:nvPr/>
        </p:nvSpPr>
        <p:spPr>
          <a:xfrm rot="18828807">
            <a:off x="4447272" y="2197307"/>
            <a:ext cx="1049160" cy="1243676"/>
          </a:xfrm>
          <a:prstGeom prst="curvedLeftArrow">
            <a:avLst>
              <a:gd name="adj1" fmla="val 43563"/>
              <a:gd name="adj2" fmla="val 35492"/>
              <a:gd name="adj3" fmla="val 81389"/>
            </a:avLst>
          </a:prstGeom>
          <a:solidFill>
            <a:schemeClr val="dk1">
              <a:alpha val="4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752" y="76200"/>
            <a:ext cx="9153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Quraish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4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-9752" y="139834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 أَطْعَمَهُم مِّن جُوعٍ وَآمَنَهُم مِّنْ خَوْفٍ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016" y="3305413"/>
            <a:ext cx="8820472" cy="2862322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“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penghidupan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menyelamatkan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kelaparan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mengamankan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ketakutan</a:t>
            </a:r>
            <a:r>
              <a:rPr lang="en-MY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" y="367352"/>
            <a:ext cx="8382000" cy="1690048"/>
          </a:xfrm>
          <a:prstGeom prst="ellipse">
            <a:avLst/>
          </a:prstGeom>
          <a:solidFill>
            <a:srgbClr val="00B0F0">
              <a:alpha val="40000"/>
            </a:srgb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Mutiara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etikan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Wada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'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822" y="2472541"/>
            <a:ext cx="8982236" cy="3970318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Kedua</a:t>
            </a:r>
            <a:r>
              <a:rPr lang="en-MY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 :</a:t>
            </a:r>
            <a:r>
              <a:rPr lang="en-MY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MY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Ketahuilah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jahiliah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tergugur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terbatal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di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bawah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tapak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kakiku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pembunuhan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di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zaman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jahiliah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tergugur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Riba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jahiliah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MY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tergugur</a:t>
            </a:r>
            <a:r>
              <a:rPr lang="en-MY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  <a:p>
            <a:pPr algn="ctr"/>
            <a:endParaRPr lang="en-MY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752" y="76200"/>
            <a:ext cx="9153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Nisa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34 :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752" y="907730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الْيَوْمَ يَئِسَ الَّذِينَ كَفَرُوا مِن دِينِكُمْ فَلا تَخْشَوْهُمْ وَاخْشَوْنِ الْيَوْمَ أَكْمَلْتُ لَكُمْ دِينَكُمْ وَأَتْمَمْتُ عَلَيْكُمْ نِعْمَتِي وَرَضِيتُ لَكُمُ الإِسْلامَ دِينًا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6888" y="3493053"/>
            <a:ext cx="8820472" cy="3139321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“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orang-orang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putus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memesongkan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ugama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melihat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perkembangan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umatnya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gentar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sebaliknya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gentar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kepadaKu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sempurnakan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ugama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cukupkan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nikmatKu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redakan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ugama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3940" y="216354"/>
            <a:ext cx="8382000" cy="1383846"/>
          </a:xfrm>
          <a:prstGeom prst="ellipse">
            <a:avLst/>
          </a:prstGeom>
          <a:solidFill>
            <a:srgbClr val="00B0F0">
              <a:alpha val="40000"/>
            </a:srgb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Mutiara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etikan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Wada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'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822" y="1782276"/>
            <a:ext cx="8982236" cy="4893647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Ketiga</a:t>
            </a:r>
            <a:r>
              <a:rPr lang="en-MY" sz="2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 :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algn="ctr"/>
            <a:r>
              <a:rPr lang="en-MY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MY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bertaqwalah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wanita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keizinan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dihalalkan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kemaluan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kalimat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masuk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bilik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sukai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melakukannya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pukullah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pukulan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mencederakan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pakaian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terbaik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kebiasaannya</a:t>
            </a:r>
            <a:r>
              <a:rPr lang="en-MY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MY" sz="2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752" y="76200"/>
            <a:ext cx="9153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 </a:t>
            </a:r>
            <a:endParaRPr lang="en-US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Maidah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34 :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" y="1219200"/>
            <a:ext cx="9144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62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الرِّجَالُ قَوَّامُونَ عَلَى النِّسَاءِ بِمَا فَضَّلَ اللَّـهُ بَعْضَهُمْ عَلَىٰ بَعْضٍ وَبِمَا أَنفَقُوا مِنْ أَمْوَالِهِمْ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912" y="3581400"/>
            <a:ext cx="8820472" cy="3046988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“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pengawal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perempuan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melebihkan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beberapa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keistimewaan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perempuan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membelanjakan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sebahagian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1000" y="367352"/>
            <a:ext cx="8382000" cy="1690048"/>
          </a:xfrm>
          <a:prstGeom prst="ellipse">
            <a:avLst/>
          </a:prstGeom>
          <a:solidFill>
            <a:srgbClr val="00B0F0">
              <a:alpha val="40000"/>
            </a:srgb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Mutiara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etikan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Wada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'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822" y="2672596"/>
            <a:ext cx="8982236" cy="3570208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3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Keempat</a:t>
            </a:r>
            <a:r>
              <a:rPr lang="en-MY" sz="3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MY" sz="3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:</a:t>
            </a:r>
            <a:r>
              <a:rPr lang="en-MY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</a:t>
            </a:r>
            <a:r>
              <a:rPr lang="en-MY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MY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  <a:p>
            <a:pPr algn="ctr"/>
            <a:r>
              <a:rPr lang="en-MY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MY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tinggalkan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tersesat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selama-lamanya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berpegang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mengikutinya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r>
              <a:rPr lang="en-MY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</a:t>
            </a:r>
            <a:r>
              <a:rPr lang="en-MY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Al-Quran)" </a:t>
            </a:r>
          </a:p>
          <a:p>
            <a:pPr algn="ctr"/>
            <a:endParaRPr lang="en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riwayat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Muslim-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62000" y="1555162"/>
            <a:ext cx="7010400" cy="1629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saw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terus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cergas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bernadi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walaupun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wafat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tetap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kitab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panduan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9448" y="3367130"/>
            <a:ext cx="7272551" cy="1662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terus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bersatu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hati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sikap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bertaut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kasih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ikatan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persaudaraan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merapatkan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perjuangan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pelayaran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bahtera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5220496"/>
            <a:ext cx="7162800" cy="155539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Akibat meninggalkan Kitab Alllah dan Sunnah Rasulullah SAW maka berlaku </a:t>
            </a:r>
            <a:r>
              <a:rPr lang="fi-FI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perpecahan dan perselisihan serta percakaran sesama sendiri</a:t>
            </a:r>
          </a:p>
        </p:txBody>
      </p:sp>
      <p:sp>
        <p:nvSpPr>
          <p:cNvPr id="12" name="Chevron 11"/>
          <p:cNvSpPr/>
          <p:nvPr/>
        </p:nvSpPr>
        <p:spPr>
          <a:xfrm>
            <a:off x="80749" y="2103006"/>
            <a:ext cx="685800" cy="533400"/>
          </a:xfrm>
          <a:prstGeom prst="chevron">
            <a:avLst/>
          </a:prstGeom>
          <a:solidFill>
            <a:srgbClr val="00FF00"/>
          </a:solidFill>
          <a:ln>
            <a:solidFill>
              <a:srgbClr val="045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23649" y="3947103"/>
            <a:ext cx="685800" cy="533400"/>
          </a:xfrm>
          <a:prstGeom prst="chevron">
            <a:avLst/>
          </a:prstGeom>
          <a:solidFill>
            <a:srgbClr val="00FF00"/>
          </a:solidFill>
          <a:ln>
            <a:solidFill>
              <a:srgbClr val="045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926910" y="5761630"/>
            <a:ext cx="685800" cy="533400"/>
          </a:xfrm>
          <a:prstGeom prst="chevron">
            <a:avLst/>
          </a:prstGeom>
          <a:solidFill>
            <a:srgbClr val="00FF00"/>
          </a:solidFill>
          <a:ln>
            <a:solidFill>
              <a:srgbClr val="045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8741" y="367352"/>
            <a:ext cx="7620000" cy="820458"/>
          </a:xfrm>
          <a:prstGeom prst="ellipse">
            <a:avLst/>
          </a:prstGeom>
          <a:solidFill>
            <a:srgbClr val="00B0F0">
              <a:alpha val="40000"/>
            </a:srgb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Kitab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( Al-Quran )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37651"/>
            <a:ext cx="9144000" cy="1569660"/>
          </a:xfrm>
          <a:prstGeom prst="rect">
            <a:avLst/>
          </a:prstGeom>
          <a:solidFill>
            <a:srgbClr val="00B050">
              <a:alpha val="13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الحَمدُ للهِ</a:t>
            </a:r>
            <a:endParaRPr lang="en-US" sz="9600" b="1" dirty="0" smtClean="0">
              <a:ln>
                <a:solidFill>
                  <a:sysClr val="windowText" lastClr="000000"/>
                </a:solidFill>
              </a:ln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940076"/>
            <a:ext cx="8367464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endParaRPr lang="en-US" sz="36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4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epada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S.W.T.</a:t>
            </a:r>
          </a:p>
        </p:txBody>
      </p:sp>
    </p:spTree>
    <p:extLst>
      <p:ext uri="{BB962C8B-B14F-4D97-AF65-F5344CB8AC3E}">
        <p14:creationId xmlns:p14="http://schemas.microsoft.com/office/powerpoint/2010/main" val="11271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43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0" y="381000"/>
            <a:ext cx="9144000" cy="6324600"/>
          </a:xfrm>
          <a:prstGeom prst="bevel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لِيْ وَلَكُمْ فِي </a:t>
            </a:r>
            <a:r>
              <a:rPr lang="ar-EG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الْقُرْآنِ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الْعَظِيْمِ</a:t>
            </a:r>
            <a:r>
              <a:rPr lang="ar-EG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</a:p>
          <a:p>
            <a:pPr algn="ctr" rtl="1"/>
            <a:r>
              <a:rPr lang="ar-EG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وَنَفَعَنِيْ وَإِيَّاكُمْ بِمَا فِيْهِ مِنَ الآيَاتِ وَالذِّكْرِ الْحَكِيْمِ.</a:t>
            </a:r>
          </a:p>
          <a:p>
            <a:pPr algn="ctr" rtl="1"/>
            <a:r>
              <a:rPr lang="ar-EG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إِنَّهُ هُوَ البَرُّ التَّوَّابُ الرَّؤُوْفُ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7027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العَظِيمَ» </a:t>
            </a:r>
            <a:endParaRPr lang="ar-SA" sz="58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3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-1010889" y="4068762"/>
            <a:ext cx="11221689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12746" t="15909" r="12480"/>
          <a:stretch>
            <a:fillRect/>
          </a:stretch>
        </p:blipFill>
        <p:spPr bwMode="auto">
          <a:xfrm>
            <a:off x="61784" y="990600"/>
            <a:ext cx="894423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224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73119"/>
            <a:ext cx="9144000" cy="1569660"/>
          </a:xfrm>
          <a:prstGeom prst="rect">
            <a:avLst/>
          </a:prstGeom>
          <a:solidFill>
            <a:srgbClr val="00B050">
              <a:alpha val="13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dirty="0">
                <a:ln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لِلَّهِ رَبِّ الْعَالَمِيْنَ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268" y="4315898"/>
            <a:ext cx="8367464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4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epada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S.W.T.</a:t>
            </a:r>
          </a:p>
        </p:txBody>
      </p:sp>
    </p:spTree>
    <p:extLst>
      <p:ext uri="{BB962C8B-B14F-4D97-AF65-F5344CB8AC3E}">
        <p14:creationId xmlns:p14="http://schemas.microsoft.com/office/powerpoint/2010/main" val="23860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73" y="1293169"/>
            <a:ext cx="9144000" cy="2123658"/>
          </a:xfrm>
          <a:prstGeom prst="rect">
            <a:avLst/>
          </a:prstGeom>
          <a:solidFill>
            <a:srgbClr val="00B050">
              <a:alpha val="2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لا إِلَهَ إِلا اللهُ وَحْدَهُ لا شَرِيْكَ لَهُ، وَأَشْهَدُ أَنَّ سَيِّدَنَا مُحَمَّدًا عَبْدُهُ وَرَسُوْلُهُ</a:t>
            </a:r>
            <a:endParaRPr lang="ms-MY" sz="6600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040088"/>
            <a:ext cx="8839200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(SAW)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14400"/>
            <a:ext cx="9144000" cy="212365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6600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8763000" cy="32316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3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 (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 </a:t>
            </a:r>
            <a:r>
              <a:rPr lang="en-US" sz="3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3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8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158" y="990600"/>
            <a:ext cx="8732293" cy="2800767"/>
          </a:xfrm>
          <a:prstGeom prst="rect">
            <a:avLst/>
          </a:prstGeom>
          <a:solidFill>
            <a:srgbClr val="00B05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96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</a:t>
            </a:r>
            <a:r>
              <a:rPr lang="ar-SA" sz="96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96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ar-EG" sz="9600" b="1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80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80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فَقَد </a:t>
            </a:r>
            <a:r>
              <a:rPr lang="ar-EG" sz="80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فَازَ </a:t>
            </a:r>
            <a:r>
              <a:rPr lang="ar-EG" sz="80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المُتَّقُونَ</a:t>
            </a:r>
            <a:endParaRPr lang="ar-EG" sz="8000" b="1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168676"/>
            <a:ext cx="8367464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4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40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40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40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40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40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40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endParaRPr lang="en-US" sz="4000" b="1" dirty="0">
              <a:ln w="9525" cmpd="sng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3886200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40186"/>
            <a:ext cx="9144000" cy="2492990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aala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-Nya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abi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S.A.W.).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600" b="1" dirty="0">
              <a:ln>
                <a:solidFill>
                  <a:prstClr val="black"/>
                </a:solidFill>
              </a:ln>
              <a:solidFill>
                <a:srgbClr val="FFFF99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S.A.W.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05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565339"/>
            <a:ext cx="9163665" cy="96174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75" y="1371600"/>
            <a:ext cx="8880781" cy="5078313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tile tx="0" ty="0" sx="100000" sy="100000" flip="none" algn="tl"/>
          </a:blipFill>
          <a:effectLst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صَلِّ عَلَى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سَيِّدِنَا مُحَمَّدٍ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آلِ سَيِّدِنَا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مُحَمَّدٍ،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كَمَا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صَلَّيتَ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 سَيِّدِنَا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إِبرَاهِيمَ وَعَلَى آلِ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سَيِّدِنَا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إِبرَاهِيمَ، وَبَارِك علَى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سَيِّدِنَا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 سَيِّدِنَا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مُحَمَّدٍ،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كَمَا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بَارَكتَ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 سَيِّدِنَا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إِبرَاهِيمَ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سَيِّدِنَا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إِبرَاهِيمَ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فِي العَالَمِينَ، </a:t>
            </a:r>
          </a:p>
          <a:p>
            <a:pPr algn="ctr" rtl="1"/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SA" sz="5400" b="1" dirty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حَمِيدٌ </a:t>
            </a:r>
            <a:r>
              <a:rPr lang="ar-SA" sz="5400" b="1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مَجِيدٌ</a:t>
            </a:r>
            <a:endParaRPr lang="ar-EG" sz="5400" b="1" dirty="0" smtClean="0"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5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85208"/>
            <a:ext cx="9144000" cy="1754326"/>
          </a:xfrm>
          <a:prstGeom prst="rect">
            <a:avLst/>
          </a:prstGeom>
          <a:solidFill>
            <a:srgbClr val="00B050">
              <a:alpha val="2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وَأَشهَدُ أَن لَّا </a:t>
            </a:r>
            <a:r>
              <a:rPr lang="ar-SA" sz="54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إِلَّا </a:t>
            </a:r>
            <a:r>
              <a:rPr lang="ar-SA" sz="54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وَحدَهُ لاَ شَرِيكَ لَهُ، </a:t>
            </a:r>
          </a:p>
          <a:p>
            <a:pPr algn="ctr" rtl="1"/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سَيِّدَنَا مُحَمَّدًا عَبْدُهُ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وَرَسُولُهُ</a:t>
            </a:r>
            <a:endParaRPr lang="ms-MY" sz="5400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8839200" cy="18158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/>
          </a:p>
        </p:txBody>
      </p:sp>
      <p:pic>
        <p:nvPicPr>
          <p:cNvPr id="77828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244" y="4735345"/>
            <a:ext cx="8555511" cy="193899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43000"/>
                </a:schemeClr>
              </a:gs>
              <a:gs pos="35000">
                <a:schemeClr val="dk1">
                  <a:tint val="37000"/>
                  <a:satMod val="300000"/>
                  <a:alpha val="70000"/>
                </a:schemeClr>
              </a:gs>
              <a:gs pos="100000">
                <a:schemeClr val="dk1">
                  <a:tint val="15000"/>
                  <a:satMod val="350000"/>
                  <a:alpha val="56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mpunkanlah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osa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olongan</a:t>
            </a:r>
            <a:r>
              <a:rPr kumimoji="0" lang="ar-SA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uslimin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kumimoji="0" lang="en-GB" sz="24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kumimoji="0" lang="en-GB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endParaRPr kumimoji="0" lang="en-GB" sz="2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07510"/>
            <a:ext cx="8839200" cy="286232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اغفِر 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لِ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لمُؤمِنِينَ وَالمُؤمِنَاتِ</a:t>
            </a: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 وَا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لمُسلِمِينَ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إِنَّكَ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سَمِيعٌ قَرِيبٌ مُجِيبُ الدَّعَوَات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6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/>
          </a:p>
        </p:txBody>
      </p:sp>
      <p:pic>
        <p:nvPicPr>
          <p:cNvPr id="7885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7" y="1053920"/>
            <a:ext cx="8785225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ادفَع 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عَنَّا 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البَلَاءَ وَالوَبَاءَ وَالفَحشَاءَ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 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مَا لَا 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يَصرِفُهُ غَيرُكَ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إِنَّا نَعُوذُ بِكَ مِنَ 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البَرَصِ وَالجُنُونِ وَالجُذَامِ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 وَ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مِن 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سَيِّئِ الأَسقَامِ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.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اشفِ مَرضَانَا وَارحَم م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َّ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وتَانَا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وَال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طُف </a:t>
            </a: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بِنَا فِيمَا نَزَلَ بِنَا</a:t>
            </a:r>
            <a:r>
              <a:rPr kumimoji="0" lang="ar-EG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</a:t>
            </a:r>
            <a:endParaRPr kumimoji="0" lang="ar-EG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9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44" y="620688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Ya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Allah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… Yang </a:t>
            </a:r>
            <a:r>
              <a:rPr lang="en-US" sz="32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32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Pemurah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Peliharakanlah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engan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enantiasa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endapat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Pertolongan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Hidayah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Taufiq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Kesihatan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Keselamatan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ari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-Mu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Kebawah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Duli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Maha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Mulia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Raja Kami,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Wathiqu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Billah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Sultan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Mizan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Zainal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Abidin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Ibni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Marhum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Sultan Mahmud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Muktafi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Billah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Shah,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Limpahilah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Rahmat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-Mu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ntuk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Baginda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juga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ntuk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Sultanah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Nur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Zahirah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Terengganu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Peliharakanlah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Allah…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Putera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Puteri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Ahli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Keluarga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Keturunan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Kerabat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Baginda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Ya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Allah…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Peliharakanlah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para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Ulama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Semua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Pembesar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Hakim-hakim,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Pegawai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Kerajaan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Rakyat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Jelata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Baginda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Dari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alangan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Orang Islam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ereka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eriman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Lelaki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Perempuan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Dunia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Akhirat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Dengan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egala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Rahmat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-Mu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Allah Yang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Maha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Penyayang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Ya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Allah…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Peliharakanlah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uga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Raja Muda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kami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Tengku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Muhammad Ismail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Ibn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Al-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Wathiqu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Billah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Sultan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Mizan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Zainal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dobe Garamond Pro Bold" pitchFamily="18" charset="0"/>
                <a:ea typeface="+mn-ea"/>
                <a:cs typeface="Arial" charset="0"/>
              </a:rPr>
              <a:t>Abidin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dobe Garamond Pro Bol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xtLst/>
        </p:spPr>
      </p:pic>
      <p:sp>
        <p:nvSpPr>
          <p:cNvPr id="7" name="Rectangle 6"/>
          <p:cNvSpPr/>
          <p:nvPr/>
        </p:nvSpPr>
        <p:spPr>
          <a:xfrm>
            <a:off x="138545" y="1676400"/>
            <a:ext cx="8866909" cy="4832092"/>
          </a:xfrm>
          <a:prstGeom prst="rect">
            <a:avLst/>
          </a:prstGeom>
          <a:gradFill>
            <a:gsLst>
              <a:gs pos="42000">
                <a:srgbClr val="D6C6ED"/>
              </a:gs>
              <a:gs pos="0">
                <a:schemeClr val="accent4">
                  <a:tint val="50000"/>
                  <a:satMod val="300000"/>
                  <a:alpha val="53000"/>
                </a:schemeClr>
              </a:gs>
              <a:gs pos="47000">
                <a:schemeClr val="accent4">
                  <a:tint val="37000"/>
                  <a:satMod val="300000"/>
                  <a:alpha val="46000"/>
                </a:schemeClr>
              </a:gs>
              <a:gs pos="73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800" b="1" dirty="0">
                <a:solidFill>
                  <a:srgbClr val="C00000"/>
                </a:solidFill>
              </a:rPr>
              <a:t>“Ya Allah turunkanlah hukumanMu atas kaum Yahudi yang melakukan kezaliman dengan membunuh saudara-saudara kami kaum muslimin di Palestin, Ya Allah hukumlah mereka sesungguhnya mereka tak mampu melemahkanMu,”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ms-MY" sz="2800" b="1" dirty="0">
                <a:solidFill>
                  <a:srgbClr val="C00000"/>
                </a:solidFill>
              </a:rPr>
              <a:t> 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ms-MY" sz="2800" b="1" dirty="0">
                <a:solidFill>
                  <a:srgbClr val="C00000"/>
                </a:solidFill>
              </a:rPr>
              <a:t>“Ya Allah selamatkan lah saudara-saudara kaum muslimin yang lemah di Palestin, teguhkan iman mereka dan bantulah mereka, Ya Allah sayangi dan kasihilah mereka dan keluarkanlah mereka dari penindasan musuh- musuh mereka,”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196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…</a:t>
            </a:r>
            <a:endParaRPr lang="en-US" sz="11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2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/>
          </a:p>
        </p:txBody>
      </p:sp>
      <p:pic>
        <p:nvPicPr>
          <p:cNvPr id="82948" name="Picture 3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85800" y="1417638"/>
            <a:ext cx="8735886" cy="5324535"/>
          </a:xfrm>
          <a:prstGeom prst="rect">
            <a:avLst/>
          </a:prstGeom>
          <a:gradFill>
            <a:gsLst>
              <a:gs pos="46000">
                <a:srgbClr val="F4F0FA">
                  <a:alpha val="5882"/>
                </a:srgbClr>
              </a:gs>
              <a:gs pos="100000">
                <a:schemeClr val="bg1"/>
              </a:gs>
              <a:gs pos="0">
                <a:srgbClr val="CEBAEC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ربَّنَا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آتِنَا فِي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الدُّنيَا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حَسَنَةً وَفِي الآخِرَةِ حَسَنَةً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وَقِنَا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عَذَابَ النَّارِ. 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Ya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Allah…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Kurniakanlah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epada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ami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ebaikan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unia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an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kebaikan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di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akhirat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serta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hindarilah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kami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dari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seksaan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neraka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</a:t>
            </a:r>
            <a:r>
              <a:rPr lang="ar-SA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ى سَيِّدِنَا مُحَمَّدٍ وَعَل</a:t>
            </a:r>
            <a:r>
              <a:rPr lang="ar-SA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ى آلِهِ وَصَحبِهِ وَسَلَّم</a:t>
            </a:r>
            <a:r>
              <a:rPr lang="ar-SA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</a:t>
            </a:r>
            <a:endParaRPr lang="ar-SA" sz="4000" b="1" dirty="0"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وَالحَمدُ للهِ رَبِّ العَالَمِينَ.</a:t>
            </a:r>
            <a:endParaRPr lang="en-US" sz="4000" b="1" dirty="0"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1125200" cy="754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609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Monotype Corsiva" pitchFamily="66" charset="0"/>
                <a:cs typeface="Arial" pitchFamily="34" charset="0"/>
              </a:rPr>
              <a:t>Wahai</a:t>
            </a:r>
            <a:r>
              <a:rPr kumimoji="0" lang="en-US" sz="44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itchFamily="66" charset="0"/>
                <a:cs typeface="Arial" pitchFamily="34" charset="0"/>
              </a:rPr>
              <a:t>h</a:t>
            </a:r>
            <a:r>
              <a:rPr kumimoji="0" lang="en-US" sz="4400" b="1" i="0" u="none" strike="noStrike" kern="1200" normalizeH="0" baseline="0" noProof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Monotype Corsiva" pitchFamily="66" charset="0"/>
                <a:cs typeface="Arial" pitchFamily="34" charset="0"/>
              </a:rPr>
              <a:t>amba-hamba</a:t>
            </a:r>
            <a:r>
              <a:rPr kumimoji="0" lang="en-US" sz="44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Monotype Corsiva" pitchFamily="66" charset="0"/>
                <a:cs typeface="Arial" pitchFamily="34" charset="0"/>
              </a:rPr>
              <a:t> Allah…</a:t>
            </a:r>
            <a:endParaRPr kumimoji="0" lang="en-US" sz="44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8600" y="1524000"/>
            <a:ext cx="10134600" cy="51816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5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Sentiasalah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8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-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-Nya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8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 </a:t>
            </a:r>
            <a:endParaRPr lang="en-US" sz="28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8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(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28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66800"/>
            <a:ext cx="9144000" cy="1754326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صَلِّ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سَيِّدِنَا مُحَمَّدٍ، وَعَلَى آلِهِ </a:t>
            </a:r>
            <a:r>
              <a:rPr lang="ar-SA" sz="54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وَأَصْحَابِهِ </a:t>
            </a:r>
            <a:r>
              <a:rPr lang="ar-SA" sz="54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وَسَلِّمْ تَسْلِيمًا كَثِيرًا</a:t>
            </a:r>
            <a:endParaRPr lang="ms-MY" sz="5400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257" y="3733800"/>
            <a:ext cx="9144000" cy="24776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31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1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1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1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1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(S.A.W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),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sampaikan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salam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sebanyak-banyaknya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1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31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8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796" y="1219200"/>
            <a:ext cx="9144000" cy="2123658"/>
          </a:xfrm>
          <a:prstGeom prst="rect">
            <a:avLst/>
          </a:prstGeom>
          <a:solidFill>
            <a:srgbClr val="00B05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 فِيْمَا أَمَر</a:t>
            </a:r>
            <a:r>
              <a:rPr lang="ar-EG" sz="66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endParaRPr lang="en-US" sz="6600" b="1" dirty="0" smtClean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6600" b="1" dirty="0">
                <a:solidFill>
                  <a:srgbClr val="66FF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وَانْتَهُوْا عَمَّا نَهَى عَنْهُ وَزَجَر.</a:t>
            </a:r>
            <a:endParaRPr lang="en-MY" sz="6600" b="1" dirty="0">
              <a:solidFill>
                <a:srgbClr val="66FF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614678"/>
            <a:ext cx="8367464" cy="28623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diperintahkannya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jauhilah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dicegahkannya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4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83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err="1">
                <a:ln w="0">
                  <a:solidFill>
                    <a:srgbClr val="FFC000"/>
                  </a:solidFill>
                </a:ln>
                <a:solidFill>
                  <a:srgbClr val="C00000"/>
                </a:solidFill>
                <a:latin typeface="Broadway" pitchFamily="82" charset="0"/>
              </a:rPr>
              <a:t>Mutiara</a:t>
            </a:r>
            <a:r>
              <a:rPr lang="en-US" sz="4800" b="1" u="sng" dirty="0">
                <a:ln w="0">
                  <a:solidFill>
                    <a:srgbClr val="FFC000"/>
                  </a:solidFill>
                </a:ln>
                <a:solidFill>
                  <a:srgbClr val="C00000"/>
                </a:solidFill>
                <a:latin typeface="Broadway" pitchFamily="82" charset="0"/>
              </a:rPr>
              <a:t> Dari Khutbah Haji Wada’ </a:t>
            </a:r>
            <a:r>
              <a:rPr lang="en-US" sz="4800" b="1" u="sng" dirty="0" err="1">
                <a:ln w="0">
                  <a:solidFill>
                    <a:srgbClr val="FFC000"/>
                  </a:solidFill>
                </a:ln>
                <a:solidFill>
                  <a:srgbClr val="C00000"/>
                </a:solidFill>
                <a:latin typeface="Broadway" pitchFamily="82" charset="0"/>
              </a:rPr>
              <a:t>Nabi</a:t>
            </a:r>
            <a:r>
              <a:rPr lang="en-US" sz="4800" b="1" u="sng" dirty="0">
                <a:ln w="0">
                  <a:solidFill>
                    <a:srgbClr val="FFC000"/>
                  </a:solidFill>
                </a:ln>
                <a:solidFill>
                  <a:srgbClr val="C00000"/>
                </a:solidFill>
                <a:latin typeface="Broadway" pitchFamily="82" charset="0"/>
              </a:rPr>
              <a:t> SAW</a:t>
            </a:r>
            <a:endParaRPr lang="en-US" sz="4800" b="1" u="sng" dirty="0">
              <a:ln w="0">
                <a:solidFill>
                  <a:srgbClr val="FFC000"/>
                </a:solidFill>
              </a:ln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943600"/>
            <a:ext cx="7632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23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Zulhijjah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1442H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30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Julai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2021M</a:t>
            </a:r>
          </a:p>
        </p:txBody>
      </p:sp>
    </p:spTree>
    <p:extLst>
      <p:ext uri="{BB962C8B-B14F-4D97-AF65-F5344CB8AC3E}">
        <p14:creationId xmlns:p14="http://schemas.microsoft.com/office/powerpoint/2010/main" val="37971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481" y="717937"/>
            <a:ext cx="7620000" cy="14478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Zulhijjah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tahun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10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hijriah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memimpin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haji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33600" y="4191000"/>
            <a:ext cx="5105400" cy="2362200"/>
          </a:xfrm>
          <a:prstGeom prst="roundRect">
            <a:avLst/>
          </a:prstGeom>
          <a:solidFill>
            <a:srgbClr val="F1FA7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 </a:t>
            </a:r>
            <a:r>
              <a:rPr lang="sv-SE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r>
              <a:rPr lang="sv-SE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banyak menyampaikan khutbah dan meninggalkan pesanan serta wasiat. 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0927380">
            <a:off x="8104116" y="1366267"/>
            <a:ext cx="916249" cy="1361810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2687191"/>
            <a:ext cx="6629400" cy="970982"/>
          </a:xfrm>
          <a:prstGeom prst="rect">
            <a:avLst/>
          </a:prstGeom>
          <a:solidFill>
            <a:srgbClr val="00B050">
              <a:alpha val="6000"/>
            </a:srgbClr>
          </a:solid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Haji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pertama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terakhir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25194"/>
            <a:ext cx="7620000" cy="841606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Peristiwa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ari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Jumaat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tanggal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9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Zulhijjah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tahun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10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Hijrah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5379639"/>
            <a:ext cx="8763000" cy="1364339"/>
          </a:xfrm>
          <a:prstGeom prst="roundRect">
            <a:avLst/>
          </a:prstGeom>
          <a:solidFill>
            <a:srgbClr val="F1FA7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 paling bersejarah kerana mengandungi amanat </a:t>
            </a:r>
            <a:r>
              <a:rPr lang="sv-SE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terpenting sebagai wasiat baginda </a:t>
            </a:r>
            <a:r>
              <a:rPr lang="sv-SE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di hadapan </a:t>
            </a:r>
            <a:r>
              <a:rPr lang="es-E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s-E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100 </a:t>
            </a:r>
            <a:r>
              <a:rPr lang="es-E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ribu</a:t>
            </a:r>
            <a:r>
              <a:rPr lang="es-E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s-E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</a:t>
            </a:r>
            <a:r>
              <a:rPr lang="es-E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0312240">
            <a:off x="8064063" y="2558309"/>
            <a:ext cx="958248" cy="846759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4239" y="1798960"/>
            <a:ext cx="6629400" cy="1263542"/>
          </a:xfrm>
          <a:prstGeom prst="rect">
            <a:avLst/>
          </a:prstGeom>
          <a:solidFill>
            <a:srgbClr val="00B050">
              <a:alpha val="6000"/>
            </a:srgbClr>
          </a:solid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tiba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Namirah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persempadanan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Tanah Haram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Padang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Arafah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00084" y="4388466"/>
            <a:ext cx="661916" cy="9911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3400" y="1098659"/>
            <a:ext cx="457200" cy="5777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3497012"/>
            <a:ext cx="7924799" cy="1263542"/>
          </a:xfrm>
          <a:prstGeom prst="rect">
            <a:avLst/>
          </a:prstGeom>
          <a:solidFill>
            <a:srgbClr val="00B050">
              <a:alpha val="6000"/>
            </a:srgbClr>
          </a:solid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bergerak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Lembah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Uranah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untanya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al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Qashwa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’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menyampaikan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4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14" y="444752"/>
            <a:ext cx="9043916" cy="841606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saw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digelar</a:t>
            </a:r>
            <a:r>
              <a:rPr lang="en-US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wada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’ 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3800" y="2408198"/>
            <a:ext cx="5257800" cy="3383001"/>
          </a:xfrm>
          <a:prstGeom prst="roundRect">
            <a:avLst/>
          </a:prstGeom>
          <a:solidFill>
            <a:schemeClr val="bg1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 selamat </a:t>
            </a:r>
            <a:r>
              <a:rPr lang="sv-SE" sz="24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tinggal kerana baginda s.a.w membayangkan tanda hampirnya kewafatan baginda saw dan tidak lagi berkesempatan haji pada tahun hadapan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77" y="3563413"/>
            <a:ext cx="2566916" cy="797973"/>
          </a:xfrm>
          <a:prstGeom prst="rect">
            <a:avLst/>
          </a:prstGeom>
          <a:solidFill>
            <a:srgbClr val="00B050">
              <a:alpha val="6000"/>
            </a:srgbClr>
          </a:solidFill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KHUTBAH WADA’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804616" y="3712504"/>
            <a:ext cx="838200" cy="50889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78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1553</Words>
  <Application>Microsoft Office PowerPoint</Application>
  <PresentationFormat>On-screen Show (4:3)</PresentationFormat>
  <Paragraphs>147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 Unicode MS</vt:lpstr>
      <vt:lpstr>Adobe Garamond Pro Bold</vt:lpstr>
      <vt:lpstr>Aharoni</vt:lpstr>
      <vt:lpstr>Arial</vt:lpstr>
      <vt:lpstr>Arial Black</vt:lpstr>
      <vt:lpstr>Arial Rounded MT Bold</vt:lpstr>
      <vt:lpstr>Bahnschrift Condensed</vt:lpstr>
      <vt:lpstr>Berlin Sans FB Demi</vt:lpstr>
      <vt:lpstr>Bernard MT Condensed</vt:lpstr>
      <vt:lpstr>Bodoni MT Black</vt:lpstr>
      <vt:lpstr>Broadway</vt:lpstr>
      <vt:lpstr>Calibri</vt:lpstr>
      <vt:lpstr>Century Schoolbook</vt:lpstr>
      <vt:lpstr>Monotype Corsiva</vt:lpstr>
      <vt:lpstr>Traditional Arabic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 Khutbah JHEAT</dc:creator>
  <cp:lastModifiedBy>asus</cp:lastModifiedBy>
  <cp:revision>68</cp:revision>
  <dcterms:created xsi:type="dcterms:W3CDTF">2020-11-02T03:34:36Z</dcterms:created>
  <dcterms:modified xsi:type="dcterms:W3CDTF">2021-07-28T06:44:57Z</dcterms:modified>
</cp:coreProperties>
</file>